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7" r:id="rId3"/>
    <p:sldId id="278" r:id="rId4"/>
    <p:sldId id="279" r:id="rId5"/>
    <p:sldId id="262" r:id="rId6"/>
    <p:sldId id="258" r:id="rId7"/>
    <p:sldId id="260" r:id="rId8"/>
    <p:sldId id="259" r:id="rId9"/>
    <p:sldId id="268" r:id="rId10"/>
    <p:sldId id="269" r:id="rId11"/>
    <p:sldId id="266" r:id="rId12"/>
    <p:sldId id="286" r:id="rId13"/>
    <p:sldId id="261" r:id="rId14"/>
    <p:sldId id="264" r:id="rId15"/>
    <p:sldId id="265" r:id="rId16"/>
    <p:sldId id="257" r:id="rId17"/>
    <p:sldId id="267" r:id="rId18"/>
    <p:sldId id="270" r:id="rId19"/>
    <p:sldId id="271" r:id="rId20"/>
    <p:sldId id="280" r:id="rId21"/>
    <p:sldId id="281" r:id="rId22"/>
    <p:sldId id="283" r:id="rId23"/>
    <p:sldId id="273" r:id="rId24"/>
    <p:sldId id="272" r:id="rId25"/>
    <p:sldId id="274" r:id="rId26"/>
    <p:sldId id="275" r:id="rId27"/>
    <p:sldId id="276" r:id="rId28"/>
    <p:sldId id="287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2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82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2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3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0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3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1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2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03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01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7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7C70E-4619-BC49-9302-D0BCAE649DF0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0C2D7-1763-8D47-822C-801A4457A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3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um.com/wearetheledger/the-blockchain-gdpr-paradox-fc51e663d047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5-yZ-31j9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Blockchain’s</a:t>
            </a:r>
            <a:r>
              <a:rPr lang="en-US" dirty="0" smtClean="0"/>
              <a:t> Promise for Privacy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625" y="4566067"/>
            <a:ext cx="6400800" cy="97549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Alex Sims </a:t>
            </a:r>
            <a:r>
              <a:rPr lang="mr-IN" dirty="0" smtClean="0">
                <a:solidFill>
                  <a:schemeClr val="tx1"/>
                </a:solidFill>
              </a:rPr>
              <a:t>–</a:t>
            </a:r>
            <a:r>
              <a:rPr lang="en-US" dirty="0" smtClean="0">
                <a:solidFill>
                  <a:schemeClr val="tx1"/>
                </a:solidFill>
              </a:rPr>
              <a:t> Talking About Privacy Tuesday </a:t>
            </a:r>
            <a:r>
              <a:rPr lang="en-US" dirty="0">
                <a:solidFill>
                  <a:schemeClr val="tx1"/>
                </a:solidFill>
              </a:rPr>
              <a:t>27 February 2018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1275" y="5732553"/>
            <a:ext cx="2457450" cy="809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158" y="5656352"/>
            <a:ext cx="3314700" cy="962025"/>
          </a:xfrm>
          <a:prstGeom prst="rect">
            <a:avLst/>
          </a:prstGeom>
        </p:spPr>
      </p:pic>
      <p:pic>
        <p:nvPicPr>
          <p:cNvPr id="1026" name="Picture 2" descr="S:\InDesign\Templates\Privacy Live - Banner_top of page_ Auckland speaker series 210x60.5m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712" y="423353"/>
            <a:ext cx="5244576" cy="15126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52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Just to scare everybody </a:t>
            </a:r>
            <a:r>
              <a:rPr lang="mr-IN" dirty="0" smtClean="0"/>
              <a:t>–</a:t>
            </a:r>
            <a:r>
              <a:rPr lang="en-US" dirty="0" smtClean="0"/>
              <a:t> and this is not science fiction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Blockchain enables programmable money:</a:t>
            </a:r>
          </a:p>
          <a:p>
            <a:pPr lvl="1"/>
            <a:r>
              <a:rPr lang="en-US" dirty="0" smtClean="0"/>
              <a:t>Can put actual conditions on money, </a:t>
            </a:r>
            <a:r>
              <a:rPr lang="en-US" dirty="0" err="1" smtClean="0"/>
              <a:t>eg</a:t>
            </a:r>
            <a:r>
              <a:rPr lang="en-US" dirty="0" smtClean="0"/>
              <a:t> can only spend at certain preauthorized places, and/or can’t be used to buy certain things like alcohol (so more sophisticated than giving a card or voucher </a:t>
            </a:r>
            <a:r>
              <a:rPr lang="en-US" dirty="0" err="1" smtClean="0"/>
              <a:t>etc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Those conditions could continue to apply as the money circulates, or could automatically be removed once the first transaction occurs or at a later date</a:t>
            </a:r>
          </a:p>
          <a:p>
            <a:pPr lvl="1"/>
            <a:r>
              <a:rPr lang="en-US" dirty="0" smtClean="0"/>
              <a:t>If wanted could track and even control that money as it works its way through the economy </a:t>
            </a:r>
          </a:p>
          <a:p>
            <a:r>
              <a:rPr lang="en-US" dirty="0" err="1" smtClean="0"/>
              <a:t>Eg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GovCoin</a:t>
            </a:r>
            <a:r>
              <a:rPr lang="en-US" dirty="0"/>
              <a:t> </a:t>
            </a:r>
            <a:r>
              <a:rPr lang="en-US" dirty="0" smtClean="0"/>
              <a:t>has been trialed by the UK Government </a:t>
            </a:r>
            <a:r>
              <a:rPr lang="mr-IN" dirty="0" smtClean="0"/>
              <a:t>–</a:t>
            </a:r>
            <a:r>
              <a:rPr lang="en-US" dirty="0" smtClean="0"/>
              <a:t> with the unsurprising criticisms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5605" y="6126163"/>
            <a:ext cx="7543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</a:t>
            </a:r>
            <a:r>
              <a:rPr lang="en-US" dirty="0" err="1" smtClean="0"/>
              <a:t>theconversation.com</a:t>
            </a:r>
            <a:r>
              <a:rPr lang="en-US" dirty="0" smtClean="0"/>
              <a:t>/why-a-blockchain-startup-called-govcoin-wants-to-disrupt-the-uks-welfare-state-88176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22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 Privacy isn’t realistic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322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While some people would like perfect privacy that isn’t possible in all settings, </a:t>
            </a:r>
            <a:r>
              <a:rPr lang="en-US" dirty="0" err="1" smtClean="0"/>
              <a:t>eg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If walk down street can’t ask people not to look at you or if in the middle of </a:t>
            </a:r>
            <a:r>
              <a:rPr lang="en-US" dirty="0" err="1" smtClean="0"/>
              <a:t>Newmarket</a:t>
            </a:r>
            <a:r>
              <a:rPr lang="en-US" dirty="0" smtClean="0"/>
              <a:t>, not to take photos of you and your children</a:t>
            </a:r>
            <a:r>
              <a:rPr lang="mr-IN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If want to keep all financial transactions secret then have to use cash for everything, becoming harder to do so: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ry living without a bank account, </a:t>
            </a:r>
            <a:r>
              <a:rPr lang="en-US" dirty="0" err="1" smtClean="0"/>
              <a:t>eg</a:t>
            </a:r>
            <a:r>
              <a:rPr lang="en-US" dirty="0" smtClean="0"/>
              <a:t> ask your employer to pay you in cash each fortnight!</a:t>
            </a:r>
          </a:p>
          <a:p>
            <a:pPr lvl="2"/>
            <a:r>
              <a:rPr lang="en-US" dirty="0" smtClean="0"/>
              <a:t>Difficult to live without electricity and running water (you need to disclose who you are to get services</a:t>
            </a:r>
            <a:r>
              <a:rPr lang="mr-IN" dirty="0" smtClean="0"/>
              <a:t>…</a:t>
            </a:r>
            <a:r>
              <a:rPr lang="en-AU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41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126374" y="245227"/>
            <a:ext cx="6783183" cy="644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87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What’s the (potential) issue with privacy?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 public </a:t>
            </a:r>
            <a:r>
              <a:rPr lang="en-US" dirty="0" err="1" smtClean="0"/>
              <a:t>blockchain</a:t>
            </a:r>
            <a:r>
              <a:rPr lang="en-US" dirty="0" smtClean="0"/>
              <a:t> is a database that everyone can see into!</a:t>
            </a:r>
          </a:p>
          <a:p>
            <a:r>
              <a:rPr lang="en-US" dirty="0" smtClean="0"/>
              <a:t>But not necessarily as simple as everything being seen</a:t>
            </a:r>
          </a:p>
          <a:p>
            <a:r>
              <a:rPr lang="en-US" dirty="0" smtClean="0"/>
              <a:t>Next slide uses Bitcoin as an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71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Bitcoin and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0466"/>
            <a:ext cx="8229600" cy="549024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You don’t “own” </a:t>
            </a:r>
            <a:r>
              <a:rPr lang="en-US" dirty="0" err="1" smtClean="0"/>
              <a:t>bitcoin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Instead </a:t>
            </a:r>
            <a:r>
              <a:rPr lang="en-US" dirty="0" err="1" smtClean="0"/>
              <a:t>bitcoin</a:t>
            </a:r>
            <a:r>
              <a:rPr lang="en-US" dirty="0" smtClean="0"/>
              <a:t> is recorded against a public key (a meaningless string of numbers that does not contain any identifying features of its owner), you can go online and see how much money belongs to a public key</a:t>
            </a:r>
          </a:p>
          <a:p>
            <a:r>
              <a:rPr lang="en-US" dirty="0" smtClean="0"/>
              <a:t>Public keys are a bit like a bank account number (difference is that you can see all the </a:t>
            </a:r>
            <a:r>
              <a:rPr lang="en-US" dirty="0" err="1" smtClean="0"/>
              <a:t>bitcoin</a:t>
            </a:r>
            <a:r>
              <a:rPr lang="en-US" dirty="0" smtClean="0"/>
              <a:t> held by that public key and the transactions made to and from it)</a:t>
            </a:r>
          </a:p>
          <a:p>
            <a:r>
              <a:rPr lang="en-US" dirty="0" smtClean="0"/>
              <a:t>Knowing the public key is not enough to spend it, you need to know the private key. Control over the private key is vital!</a:t>
            </a:r>
          </a:p>
          <a:p>
            <a:pPr lvl="1"/>
            <a:r>
              <a:rPr lang="en-US" dirty="0" smtClean="0"/>
              <a:t>The hacks of </a:t>
            </a:r>
            <a:r>
              <a:rPr lang="en-US" dirty="0" err="1" smtClean="0"/>
              <a:t>bitcoin</a:t>
            </a:r>
            <a:r>
              <a:rPr lang="en-US" dirty="0" smtClean="0"/>
              <a:t> and other cryptocurrencies have been due to people getting hold of private keys, </a:t>
            </a:r>
            <a:r>
              <a:rPr lang="en-US" dirty="0" err="1" smtClean="0"/>
              <a:t>eg</a:t>
            </a:r>
            <a:r>
              <a:rPr lang="en-US" dirty="0" smtClean="0"/>
              <a:t> when a third party such as an exchange is hacked or a custodian of the private key uses it for their own </a:t>
            </a:r>
            <a:r>
              <a:rPr lang="en-US" dirty="0" err="1" smtClean="0"/>
              <a:t>puposes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6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Bitcoin and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J</a:t>
            </a:r>
            <a:r>
              <a:rPr lang="en-US" dirty="0" smtClean="0"/>
              <a:t>ust by looking at the </a:t>
            </a:r>
            <a:r>
              <a:rPr lang="en-US" dirty="0" err="1" smtClean="0"/>
              <a:t>bitcoin</a:t>
            </a:r>
            <a:r>
              <a:rPr lang="en-US" dirty="0" smtClean="0"/>
              <a:t> </a:t>
            </a:r>
            <a:r>
              <a:rPr lang="en-US" dirty="0" err="1" smtClean="0"/>
              <a:t>blockchain</a:t>
            </a:r>
            <a:r>
              <a:rPr lang="en-US" dirty="0" smtClean="0"/>
              <a:t> you don’t know who owns what and who is transferring and receiving what </a:t>
            </a:r>
          </a:p>
          <a:p>
            <a:r>
              <a:rPr lang="en-US" dirty="0"/>
              <a:t>B</a:t>
            </a:r>
            <a:r>
              <a:rPr lang="en-US" dirty="0" smtClean="0"/>
              <a:t>ut it is possible in many cases to work out who is behind a public key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eg</a:t>
            </a:r>
            <a:r>
              <a:rPr lang="en-US" dirty="0" smtClean="0"/>
              <a:t> FBI officers who extorted Bitcoin from Silk Road participants were tracked down</a:t>
            </a:r>
          </a:p>
          <a:p>
            <a:r>
              <a:rPr lang="en-US" dirty="0" smtClean="0"/>
              <a:t>But, now can use HD (hierarchical deterministic) wallets that generate a new public key each time that wallet is used so send and receive so that transactions can’t be tracked </a:t>
            </a:r>
          </a:p>
          <a:p>
            <a:r>
              <a:rPr lang="en-US" dirty="0" smtClean="0"/>
              <a:t>= </a:t>
            </a:r>
          </a:p>
          <a:p>
            <a:r>
              <a:rPr lang="en-US" dirty="0" smtClean="0"/>
              <a:t>Technology is fixing privacy and other issues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126163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www.forbes.com</a:t>
            </a:r>
            <a:r>
              <a:rPr lang="en-US" dirty="0" smtClean="0"/>
              <a:t>/sites/</a:t>
            </a:r>
            <a:r>
              <a:rPr lang="en-US" dirty="0" err="1" smtClean="0"/>
              <a:t>laurashin</a:t>
            </a:r>
            <a:r>
              <a:rPr lang="en-US" dirty="0" smtClean="0"/>
              <a:t>/2016/11/01/federal-prosecutor-kathryn-haun-on-how-criminals-use-bitcoin-and-how-she-catches-them/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3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ways of protecting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/>
              <a:t>Zk-snarks, (zero-knowledge proof technology)  </a:t>
            </a:r>
            <a:endParaRPr lang="en-NZ" dirty="0" smtClean="0"/>
          </a:p>
          <a:p>
            <a:pPr lvl="1"/>
            <a:r>
              <a:rPr lang="en-NZ" dirty="0" smtClean="0"/>
              <a:t>Used in Monaro and Zcash (pricacy coins)</a:t>
            </a:r>
            <a:endParaRPr lang="en-NZ" dirty="0"/>
          </a:p>
          <a:p>
            <a:r>
              <a:rPr lang="en-US" dirty="0" smtClean="0"/>
              <a:t>Bulletproofs</a:t>
            </a:r>
          </a:p>
          <a:p>
            <a:r>
              <a:rPr lang="en-US" dirty="0" smtClean="0"/>
              <a:t>Also/and </a:t>
            </a:r>
            <a:r>
              <a:rPr lang="mr-IN" dirty="0" smtClean="0"/>
              <a:t>–</a:t>
            </a:r>
            <a:r>
              <a:rPr lang="en-US" dirty="0" smtClean="0"/>
              <a:t> can use other forms of encryption so that some people can see some parts and others can’t see them </a:t>
            </a:r>
            <a:r>
              <a:rPr lang="mr-IN" dirty="0" smtClean="0"/>
              <a:t>–</a:t>
            </a:r>
            <a:r>
              <a:rPr lang="en-US" dirty="0" smtClean="0"/>
              <a:t> even easier if using permissioned </a:t>
            </a:r>
            <a:r>
              <a:rPr lang="en-US" dirty="0" err="1" smtClean="0"/>
              <a:t>blockchains</a:t>
            </a:r>
            <a:r>
              <a:rPr lang="en-US" dirty="0" smtClean="0"/>
              <a:t> (but not impossible if using a public </a:t>
            </a:r>
            <a:r>
              <a:rPr lang="en-US" dirty="0" err="1" smtClean="0"/>
              <a:t>blockchain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0759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concerns about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060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Right to be forgotten</a:t>
            </a:r>
          </a:p>
          <a:p>
            <a:pPr lvl="1"/>
            <a:r>
              <a:rPr lang="en-US" dirty="0" smtClean="0"/>
              <a:t>If information is on a </a:t>
            </a:r>
            <a:r>
              <a:rPr lang="en-US" dirty="0" err="1" smtClean="0"/>
              <a:t>blockhain</a:t>
            </a:r>
            <a:r>
              <a:rPr lang="en-US" dirty="0" smtClean="0"/>
              <a:t> it is immutable and is there for all time</a:t>
            </a:r>
          </a:p>
          <a:p>
            <a:pPr lvl="1"/>
            <a:r>
              <a:rPr lang="en-US" dirty="0" smtClean="0"/>
              <a:t>Well yes that is the current design, but could have it so that the information is automatically deleted after a certain time:</a:t>
            </a:r>
          </a:p>
          <a:p>
            <a:pPr lvl="2"/>
            <a:r>
              <a:rPr lang="en-US" dirty="0" smtClean="0"/>
              <a:t>But may not want that for say money</a:t>
            </a:r>
            <a:r>
              <a:rPr lang="mr-IN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 With permissioned </a:t>
            </a:r>
            <a:r>
              <a:rPr lang="en-US" dirty="0" err="1" smtClean="0"/>
              <a:t>blockchains</a:t>
            </a:r>
            <a:r>
              <a:rPr lang="en-US" dirty="0" smtClean="0"/>
              <a:t> would be easier to have information deleted as does not “suffer” so much from a </a:t>
            </a:r>
            <a:r>
              <a:rPr lang="en-US" dirty="0" err="1" smtClean="0"/>
              <a:t>decentralised</a:t>
            </a:r>
            <a:r>
              <a:rPr lang="en-US" dirty="0" smtClean="0"/>
              <a:t> system</a:t>
            </a:r>
          </a:p>
          <a:p>
            <a:pPr lvl="1"/>
            <a:r>
              <a:rPr lang="en-US" dirty="0" smtClean="0"/>
              <a:t>But if </a:t>
            </a:r>
            <a:r>
              <a:rPr lang="en-US" dirty="0" err="1" smtClean="0"/>
              <a:t>decentralised</a:t>
            </a:r>
            <a:r>
              <a:rPr lang="en-US" dirty="0" smtClean="0"/>
              <a:t> system run as a well functioning DAO then possible for information to be removed if there is a court order etc. </a:t>
            </a:r>
          </a:p>
        </p:txBody>
      </p:sp>
    </p:spTree>
    <p:extLst>
      <p:ext uri="{BB962C8B-B14F-4D97-AF65-F5344CB8AC3E}">
        <p14:creationId xmlns:p14="http://schemas.microsoft.com/office/powerpoint/2010/main" val="278177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Blockchain’s</a:t>
            </a:r>
            <a:r>
              <a:rPr lang="en-US" dirty="0" smtClean="0"/>
              <a:t> possible effects?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initially </a:t>
            </a:r>
            <a:r>
              <a:rPr lang="en-US" dirty="0" err="1" smtClean="0"/>
              <a:t>blockchain</a:t>
            </a:r>
            <a:r>
              <a:rPr lang="en-US" dirty="0" smtClean="0"/>
              <a:t> looks like a real threat to privacy, carefully handled </a:t>
            </a:r>
            <a:r>
              <a:rPr lang="en-US" dirty="0" err="1" smtClean="0"/>
              <a:t>blockchain</a:t>
            </a:r>
            <a:r>
              <a:rPr lang="en-US" dirty="0" smtClean="0"/>
              <a:t> could offer the same or even better privacy protection than the current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18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6775"/>
            <a:ext cx="8229600" cy="1143000"/>
          </a:xfrm>
        </p:spPr>
        <p:txBody>
          <a:bodyPr/>
          <a:lstStyle/>
          <a:p>
            <a:r>
              <a:rPr lang="en-US" dirty="0" smtClean="0"/>
              <a:t>But wait, there’s more</a:t>
            </a:r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28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4" y="2275756"/>
            <a:ext cx="8229600" cy="1143000"/>
          </a:xfrm>
        </p:spPr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0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8830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and how is current privacy protection so bad?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6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6787"/>
            <a:ext cx="8229600" cy="1143000"/>
          </a:xfrm>
        </p:spPr>
        <p:txBody>
          <a:bodyPr/>
          <a:lstStyle/>
          <a:p>
            <a:r>
              <a:rPr lang="en-US" dirty="0" smtClean="0"/>
              <a:t>hint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56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139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</a:t>
            </a:r>
            <a:r>
              <a:rPr lang="en-US" dirty="0" smtClean="0"/>
              <a:t>he law is not the problem, </a:t>
            </a:r>
            <a:br>
              <a:rPr lang="en-US" dirty="0" smtClean="0"/>
            </a:br>
            <a:r>
              <a:rPr lang="en-US" dirty="0" smtClean="0"/>
              <a:t>it is the practical reality, </a:t>
            </a:r>
            <a:r>
              <a:rPr lang="en-US" dirty="0" err="1" smtClean="0"/>
              <a:t>ie</a:t>
            </a:r>
            <a:r>
              <a:rPr lang="en-US" dirty="0" smtClean="0"/>
              <a:t> real life that gets in the way!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6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and how is current privacy protection so bad?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3254"/>
            <a:ext cx="8229600" cy="5387627"/>
          </a:xfrm>
        </p:spPr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To receive many services/goods </a:t>
            </a:r>
            <a:r>
              <a:rPr lang="en-US" dirty="0" err="1" smtClean="0"/>
              <a:t>etc</a:t>
            </a:r>
            <a:r>
              <a:rPr lang="en-US" dirty="0" smtClean="0"/>
              <a:t> (including healthcare, education, a roof over your head </a:t>
            </a:r>
            <a:r>
              <a:rPr lang="en-US" dirty="0" err="1" smtClean="0"/>
              <a:t>etc</a:t>
            </a:r>
            <a:r>
              <a:rPr lang="en-US" dirty="0" smtClean="0"/>
              <a:t>) you are required to provide personal information to </a:t>
            </a:r>
            <a:r>
              <a:rPr lang="en-US" b="1" dirty="0" smtClean="0"/>
              <a:t>each</a:t>
            </a:r>
            <a:r>
              <a:rPr lang="en-US" dirty="0" smtClean="0"/>
              <a:t> provider, including:</a:t>
            </a:r>
          </a:p>
          <a:p>
            <a:pPr marL="742950" lvl="2" indent="-342900"/>
            <a:r>
              <a:rPr lang="en-US" dirty="0" smtClean="0"/>
              <a:t>Name, address (and often proof of address), sometimes birth date, copies of government identification, </a:t>
            </a:r>
            <a:r>
              <a:rPr lang="en-US" dirty="0" err="1" smtClean="0"/>
              <a:t>eg</a:t>
            </a:r>
            <a:r>
              <a:rPr lang="en-US" dirty="0" smtClean="0"/>
              <a:t> passport/drivers license/birth certificate, bank/credit card information </a:t>
            </a:r>
          </a:p>
          <a:p>
            <a:r>
              <a:rPr lang="en-US" sz="2800" dirty="0" smtClean="0"/>
              <a:t>Your personal information is held by tens if not hundreds of different agencies </a:t>
            </a:r>
            <a:r>
              <a:rPr lang="mr-IN" sz="2800" dirty="0" smtClean="0"/>
              <a:t>–</a:t>
            </a:r>
            <a:r>
              <a:rPr lang="en-US" sz="2800" dirty="0" smtClean="0"/>
              <a:t> just takes one to be compromised and your personal information is out there for others to </a:t>
            </a:r>
            <a:r>
              <a:rPr lang="en-US" sz="2800" dirty="0" err="1" smtClean="0"/>
              <a:t>mis</a:t>
            </a:r>
            <a:r>
              <a:rPr lang="en-US" sz="2800" dirty="0" smtClean="0"/>
              <a:t>(use)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0744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system is woeful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240"/>
            <a:ext cx="8229600" cy="495182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You don’t control your data, the people who hold it do </a:t>
            </a:r>
          </a:p>
          <a:p>
            <a:pPr lvl="1"/>
            <a:r>
              <a:rPr lang="en-US" dirty="0" smtClean="0"/>
              <a:t>Blockchain can change that</a:t>
            </a:r>
          </a:p>
          <a:p>
            <a:r>
              <a:rPr lang="en-US" dirty="0" smtClean="0"/>
              <a:t>Just some of the biggest data breaches of the 21 century, numbers of accounts (and thus people):</a:t>
            </a:r>
          </a:p>
          <a:p>
            <a:pPr lvl="1"/>
            <a:r>
              <a:rPr lang="en-US" sz="2400" dirty="0" smtClean="0"/>
              <a:t>Equifax (143 million</a:t>
            </a:r>
          </a:p>
          <a:p>
            <a:pPr lvl="1"/>
            <a:r>
              <a:rPr lang="en-US" sz="2400" dirty="0" smtClean="0"/>
              <a:t>Adult Friend Finder (412 million)</a:t>
            </a:r>
          </a:p>
          <a:p>
            <a:pPr lvl="1"/>
            <a:r>
              <a:rPr lang="en-US" sz="2400" dirty="0" smtClean="0"/>
              <a:t>Anthem (78 million)</a:t>
            </a:r>
          </a:p>
          <a:p>
            <a:pPr lvl="1"/>
            <a:r>
              <a:rPr lang="en-US" sz="2400" dirty="0" smtClean="0"/>
              <a:t>eBay (145 million)</a:t>
            </a:r>
          </a:p>
          <a:p>
            <a:pPr lvl="1"/>
            <a:r>
              <a:rPr lang="en-US" sz="2400" dirty="0" smtClean="0"/>
              <a:t>JP Morgan Chase (76 million)</a:t>
            </a:r>
          </a:p>
          <a:p>
            <a:pPr lvl="1"/>
            <a:r>
              <a:rPr lang="en-US" sz="2400" dirty="0" smtClean="0"/>
              <a:t>Yahoo (3 billion)</a:t>
            </a:r>
          </a:p>
          <a:p>
            <a:pPr lvl="1"/>
            <a:r>
              <a:rPr lang="en-US" sz="2400" dirty="0" smtClean="0"/>
              <a:t>Target Stores (110 million)</a:t>
            </a:r>
          </a:p>
          <a:p>
            <a:pPr lvl="1"/>
            <a:r>
              <a:rPr lang="en-US" sz="2400" dirty="0" smtClean="0"/>
              <a:t>US Office of Personnel Management (77 million)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166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www.csoonline.com</a:t>
            </a:r>
            <a:r>
              <a:rPr lang="en-US" dirty="0" smtClean="0"/>
              <a:t>/article/2130877/data-breach/the-biggest-data-breaches-of-the-21st-century.html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82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Privacy can be enhanced by not holding personal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77543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</a:t>
            </a:r>
            <a:r>
              <a:rPr lang="en-US" dirty="0" smtClean="0"/>
              <a:t>enefits of not keeping some customer data has been </a:t>
            </a:r>
            <a:r>
              <a:rPr lang="en-US" dirty="0" err="1" smtClean="0"/>
              <a:t>recognised</a:t>
            </a:r>
            <a:r>
              <a:rPr lang="en-US" dirty="0" smtClean="0"/>
              <a:t>, </a:t>
            </a:r>
            <a:r>
              <a:rPr lang="en-US" dirty="0" err="1" smtClean="0"/>
              <a:t>ie</a:t>
            </a:r>
            <a:r>
              <a:rPr lang="en-US" dirty="0" smtClean="0"/>
              <a:t> merchants wanting to receive credit card payments have to be PCI complaint - the credit card companies have forced PCI compliance on the banks which in turn require it from their customers</a:t>
            </a:r>
            <a:endParaRPr lang="en-US" dirty="0"/>
          </a:p>
          <a:p>
            <a:r>
              <a:rPr lang="en-US" dirty="0" smtClean="0"/>
              <a:t>Easiest way to be PCI complaint is not to store credit card numbers, have all payments done by third party, </a:t>
            </a:r>
            <a:r>
              <a:rPr lang="en-US" dirty="0" err="1" smtClean="0"/>
              <a:t>ie</a:t>
            </a:r>
            <a:r>
              <a:rPr lang="en-US" dirty="0" smtClean="0"/>
              <a:t> PayPal </a:t>
            </a:r>
            <a:r>
              <a:rPr lang="mr-IN" dirty="0" smtClean="0"/>
              <a:t>–</a:t>
            </a:r>
            <a:r>
              <a:rPr lang="en-US" dirty="0" smtClean="0"/>
              <a:t> but even then not secure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345184"/>
            <a:ext cx="8112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bgr.com</a:t>
            </a:r>
            <a:r>
              <a:rPr lang="en-US" dirty="0" smtClean="0"/>
              <a:t>/2016/01/04/</a:t>
            </a:r>
            <a:r>
              <a:rPr lang="en-US" dirty="0" err="1" smtClean="0"/>
              <a:t>paypal</a:t>
            </a:r>
            <a:r>
              <a:rPr lang="en-US" dirty="0" smtClean="0"/>
              <a:t>-account-security-hackers/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0366" y="1985553"/>
            <a:ext cx="3477942" cy="494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95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Federated v Self Sovereign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7274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Federated </a:t>
            </a:r>
            <a:r>
              <a:rPr lang="mr-IN" dirty="0" smtClean="0"/>
              <a:t>–</a:t>
            </a:r>
            <a:r>
              <a:rPr lang="en-US" dirty="0" smtClean="0"/>
              <a:t> can access services </a:t>
            </a:r>
            <a:r>
              <a:rPr lang="en-US" dirty="0" err="1" smtClean="0"/>
              <a:t>etc</a:t>
            </a:r>
            <a:r>
              <a:rPr lang="en-US" dirty="0" smtClean="0"/>
              <a:t> through existing account, </a:t>
            </a:r>
            <a:r>
              <a:rPr lang="en-US" dirty="0" err="1" smtClean="0"/>
              <a:t>ie</a:t>
            </a:r>
            <a:r>
              <a:rPr lang="en-US" dirty="0" smtClean="0"/>
              <a:t> when sign in using Facebook or Google </a:t>
            </a:r>
            <a:r>
              <a:rPr lang="en-US" dirty="0" err="1" smtClean="0"/>
              <a:t>etc</a:t>
            </a:r>
            <a:r>
              <a:rPr lang="en-US" dirty="0" smtClean="0"/>
              <a:t> (= it is handy, but it gives Facebook and Google </a:t>
            </a:r>
            <a:r>
              <a:rPr lang="en-US" dirty="0" err="1" smtClean="0"/>
              <a:t>etc</a:t>
            </a:r>
            <a:r>
              <a:rPr lang="en-US" dirty="0" smtClean="0"/>
              <a:t> even more control over our lives</a:t>
            </a:r>
            <a:r>
              <a:rPr lang="mr-IN" dirty="0" smtClean="0"/>
              <a:t>…</a:t>
            </a:r>
            <a:r>
              <a:rPr lang="en-AU" dirty="0" smtClean="0"/>
              <a:t>)</a:t>
            </a:r>
            <a:endParaRPr lang="en-US" dirty="0" smtClean="0"/>
          </a:p>
          <a:p>
            <a:r>
              <a:rPr lang="en-US" dirty="0" smtClean="0"/>
              <a:t>Self Sovereign </a:t>
            </a:r>
            <a:r>
              <a:rPr lang="mr-IN" dirty="0" smtClean="0"/>
              <a:t>–</a:t>
            </a:r>
            <a:r>
              <a:rPr lang="en-US" dirty="0" smtClean="0"/>
              <a:t> you control your information and grant others the right to check that information is correct 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, if asked for ID to prove over 18, request is made, is person over 18 </a:t>
            </a:r>
            <a:r>
              <a:rPr lang="mr-IN" dirty="0" smtClean="0"/>
              <a:t>–</a:t>
            </a:r>
            <a:r>
              <a:rPr lang="en-US" dirty="0" smtClean="0"/>
              <a:t> answer will be yes or no</a:t>
            </a:r>
          </a:p>
          <a:p>
            <a:pPr lvl="1"/>
            <a:r>
              <a:rPr lang="en-US" dirty="0" smtClean="0"/>
              <a:t>So no need to hand over driver’s license or passport that contains lots of personal information you may not want others to see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177474"/>
            <a:ext cx="84719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</a:t>
            </a:r>
            <a:r>
              <a:rPr lang="en-US" dirty="0" err="1" smtClean="0"/>
              <a:t>medium.com</a:t>
            </a:r>
            <a:r>
              <a:rPr lang="en-US" dirty="0" smtClean="0"/>
              <a:t>/@</a:t>
            </a:r>
            <a:r>
              <a:rPr lang="en-US" dirty="0" err="1" smtClean="0"/>
              <a:t>gomedici</a:t>
            </a:r>
            <a:r>
              <a:rPr lang="en-US" dirty="0" smtClean="0"/>
              <a:t>/21-companies-leveraging-blockchain-for-identity-management-and-authentication-d09d88e3a4bf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5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But, surely having one place where all information is makes that place a more attractive target to hack?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6980"/>
            <a:ext cx="8229600" cy="418918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Need to move out of old fashioned/traditional thinking</a:t>
            </a:r>
            <a:r>
              <a:rPr lang="en-AU" dirty="0"/>
              <a:t> </a:t>
            </a:r>
            <a:r>
              <a:rPr lang="en-AU" dirty="0" smtClean="0"/>
              <a:t>of centralised organisations</a:t>
            </a:r>
            <a:r>
              <a:rPr lang="mr-IN" dirty="0" smtClean="0"/>
              <a:t>…</a:t>
            </a:r>
            <a:endParaRPr lang="en-AU" dirty="0" smtClean="0"/>
          </a:p>
          <a:p>
            <a:r>
              <a:rPr lang="en-AU" dirty="0" smtClean="0"/>
              <a:t>Can have each person and only that person holding the information, for example, Civic</a:t>
            </a:r>
          </a:p>
          <a:p>
            <a:r>
              <a:rPr lang="en-AU" dirty="0" smtClean="0"/>
              <a:t>With Civic the information is hashed (and thus encrypted) to your phone so even if your phone is compromised only your information is compromised, not millions of people’s information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44093" y="6298392"/>
            <a:ext cx="767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www.civic.com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77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may be the obstacle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GDPR (General Data Protection Regulation) comes into effect on 25 May 2018</a:t>
            </a:r>
          </a:p>
          <a:p>
            <a:r>
              <a:rPr lang="en-US" dirty="0" err="1"/>
              <a:t>Blockchains</a:t>
            </a:r>
            <a:r>
              <a:rPr lang="en-US" dirty="0"/>
              <a:t>, especially </a:t>
            </a:r>
            <a:r>
              <a:rPr lang="en-US" dirty="0" err="1"/>
              <a:t>decentralised</a:t>
            </a:r>
            <a:r>
              <a:rPr lang="en-US" dirty="0"/>
              <a:t> ones, do not work well with GDPR  </a:t>
            </a:r>
            <a:endParaRPr lang="en-US" dirty="0" smtClean="0"/>
          </a:p>
          <a:p>
            <a:r>
              <a:rPr lang="en-US" dirty="0" smtClean="0"/>
              <a:t>Any NZ business that handles the personal data of EU residents has to have a compliance plan in place</a:t>
            </a:r>
          </a:p>
          <a:p>
            <a:r>
              <a:rPr lang="en-US" dirty="0" smtClean="0"/>
              <a:t>There are potential workarounds so can use </a:t>
            </a:r>
            <a:r>
              <a:rPr lang="en-US" dirty="0" err="1" smtClean="0"/>
              <a:t>blockchain</a:t>
            </a:r>
            <a:r>
              <a:rPr lang="en-US" dirty="0" smtClean="0"/>
              <a:t> and be complaint with GDPR, but many of the benefits of </a:t>
            </a:r>
            <a:r>
              <a:rPr lang="en-US" dirty="0" err="1" smtClean="0"/>
              <a:t>blockchain</a:t>
            </a:r>
            <a:r>
              <a:rPr lang="en-US" dirty="0" smtClean="0"/>
              <a:t> will be lost and they lessen the privacy afforded to people</a:t>
            </a:r>
            <a:r>
              <a:rPr lang="mr-IN" dirty="0" smtClean="0"/>
              <a:t>…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2633" y="6006026"/>
            <a:ext cx="8723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https://medium.com/wearetheledger/the-blockchain-gdpr-paradox-</a:t>
            </a:r>
            <a:r>
              <a:rPr lang="en-US" dirty="0" smtClean="0">
                <a:hlinkClick r:id="rId2"/>
              </a:rPr>
              <a:t>fc51e663d047</a:t>
            </a:r>
            <a:endParaRPr lang="en-US" dirty="0" smtClean="0"/>
          </a:p>
          <a:p>
            <a:r>
              <a:rPr lang="en-US" dirty="0"/>
              <a:t>https://</a:t>
            </a:r>
            <a:r>
              <a:rPr lang="en-US" dirty="0" err="1"/>
              <a:t>www.hlengage.com</a:t>
            </a:r>
            <a:r>
              <a:rPr lang="en-US" dirty="0"/>
              <a:t>/_uploads/downloads/5425GuidetoblockchainV9FORWEB.pdf</a:t>
            </a:r>
          </a:p>
        </p:txBody>
      </p:sp>
    </p:spTree>
    <p:extLst>
      <p:ext uri="{BB962C8B-B14F-4D97-AF65-F5344CB8AC3E}">
        <p14:creationId xmlns:p14="http://schemas.microsoft.com/office/powerpoint/2010/main" val="253499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Blockchain as with any technology can be used for good and bad</a:t>
            </a:r>
          </a:p>
          <a:p>
            <a:r>
              <a:rPr lang="en-US" dirty="0" smtClean="0"/>
              <a:t>Blockchain has the potential to dramatically aid privacy rather undermine it:</a:t>
            </a:r>
          </a:p>
          <a:p>
            <a:pPr lvl="1"/>
            <a:r>
              <a:rPr lang="en-US" dirty="0" smtClean="0"/>
              <a:t>We can do things that we </a:t>
            </a:r>
            <a:r>
              <a:rPr lang="en-US" dirty="0" err="1" smtClean="0"/>
              <a:t>couldn</a:t>
            </a:r>
            <a:r>
              <a:rPr lang="mr-IN" dirty="0" smtClean="0"/>
              <a:t>’</a:t>
            </a:r>
            <a:r>
              <a:rPr lang="en-US" dirty="0" smtClean="0"/>
              <a:t>t do before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59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285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Most of what you have heard about </a:t>
            </a:r>
            <a:r>
              <a:rPr lang="en-US" dirty="0" err="1" smtClean="0"/>
              <a:t>blockchain</a:t>
            </a:r>
            <a:r>
              <a:rPr lang="en-US" dirty="0" smtClean="0"/>
              <a:t> is wrong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99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0307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Questions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67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58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Distinct parallels with </a:t>
            </a:r>
            <a:r>
              <a:rPr lang="en-US" dirty="0" err="1" smtClean="0">
                <a:hlinkClick r:id="rId2"/>
              </a:rPr>
              <a:t>blockchain</a:t>
            </a:r>
            <a:r>
              <a:rPr lang="en-US" dirty="0" smtClean="0">
                <a:hlinkClick r:id="rId2"/>
              </a:rPr>
              <a:t> and the early days of the internet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Defining (and therefore explaining) what </a:t>
            </a:r>
            <a:r>
              <a:rPr lang="en-US" dirty="0" err="1" smtClean="0"/>
              <a:t>blockchain</a:t>
            </a:r>
            <a:r>
              <a:rPr lang="en-US" dirty="0" smtClean="0"/>
              <a:t> is</a:t>
            </a:r>
          </a:p>
          <a:p>
            <a:r>
              <a:rPr lang="en-US" dirty="0" smtClean="0"/>
              <a:t>Potential privacy issues with </a:t>
            </a:r>
            <a:r>
              <a:rPr lang="en-US" dirty="0" err="1" smtClean="0"/>
              <a:t>blockchain</a:t>
            </a:r>
            <a:endParaRPr lang="en-US" dirty="0" smtClean="0"/>
          </a:p>
          <a:p>
            <a:r>
              <a:rPr lang="en-US" dirty="0" smtClean="0"/>
              <a:t>Why absolute privacy does not exist</a:t>
            </a:r>
          </a:p>
          <a:p>
            <a:r>
              <a:rPr lang="en-US" dirty="0" smtClean="0"/>
              <a:t>How the privacy issues are being resolved</a:t>
            </a:r>
          </a:p>
          <a:p>
            <a:r>
              <a:rPr lang="en-US" dirty="0" smtClean="0"/>
              <a:t>Why privacy is broken at the moment and how </a:t>
            </a:r>
            <a:r>
              <a:rPr lang="en-US" dirty="0" err="1" smtClean="0"/>
              <a:t>blockchain</a:t>
            </a:r>
            <a:r>
              <a:rPr lang="en-US" dirty="0" smtClean="0"/>
              <a:t> can in fact help people regain their privacy</a:t>
            </a:r>
          </a:p>
          <a:p>
            <a:r>
              <a:rPr lang="en-US" dirty="0" smtClean="0"/>
              <a:t>The law is the problem rather than the technology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14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 </a:t>
            </a:r>
            <a:r>
              <a:rPr lang="en-US" dirty="0" err="1" smtClean="0"/>
              <a:t>blockchain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 database so </a:t>
            </a:r>
            <a:r>
              <a:rPr lang="en-US" b="1" dirty="0" smtClean="0"/>
              <a:t>secure </a:t>
            </a:r>
            <a:r>
              <a:rPr lang="en-US" dirty="0" smtClean="0"/>
              <a:t>it can be made </a:t>
            </a:r>
            <a:r>
              <a:rPr lang="en-US" b="1" dirty="0" smtClean="0"/>
              <a:t>public </a:t>
            </a:r>
            <a:r>
              <a:rPr lang="en-US" dirty="0" smtClean="0"/>
              <a:t>where </a:t>
            </a:r>
            <a:r>
              <a:rPr lang="en-US" b="1" dirty="0" smtClean="0"/>
              <a:t>altering a copy </a:t>
            </a:r>
            <a:r>
              <a:rPr lang="en-US" dirty="0" smtClean="0"/>
              <a:t>of the database </a:t>
            </a:r>
            <a:r>
              <a:rPr lang="en-US" b="1" dirty="0" smtClean="0"/>
              <a:t>has no effect </a:t>
            </a:r>
            <a:r>
              <a:rPr lang="en-US" dirty="0" smtClean="0"/>
              <a:t>&amp; transactions can only be appended, </a:t>
            </a:r>
            <a:r>
              <a:rPr lang="en-US" b="1" dirty="0" smtClean="0"/>
              <a:t>never deleted or </a:t>
            </a:r>
            <a:r>
              <a:rPr lang="en-NZ" b="1" dirty="0" smtClean="0"/>
              <a:t>updated</a:t>
            </a:r>
          </a:p>
          <a:p>
            <a:pPr marL="0" indent="0" algn="ctr">
              <a:buNone/>
            </a:pPr>
            <a:r>
              <a:rPr lang="en-US" dirty="0" smtClean="0"/>
              <a:t>Underpinned by a </a:t>
            </a:r>
            <a:r>
              <a:rPr lang="en-US" b="1" dirty="0" smtClean="0"/>
              <a:t>Peer to Peer protocol that strictly enforces transaction validity prior to writing </a:t>
            </a:r>
            <a:r>
              <a:rPr lang="en-US" dirty="0" smtClean="0"/>
              <a:t>to the </a:t>
            </a:r>
            <a:r>
              <a:rPr lang="en-NZ" dirty="0" smtClean="0"/>
              <a:t>database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Some terminology…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NZ" dirty="0" err="1"/>
              <a:t>Blockchain</a:t>
            </a:r>
            <a:endParaRPr lang="en-NZ" dirty="0"/>
          </a:p>
          <a:p>
            <a:pPr marL="457200" lvl="1" indent="0">
              <a:buNone/>
            </a:pPr>
            <a:r>
              <a:rPr lang="en-NZ" dirty="0"/>
              <a:t>= public and distributed </a:t>
            </a:r>
            <a:r>
              <a:rPr lang="en-NZ" dirty="0" smtClean="0"/>
              <a:t>– open source</a:t>
            </a:r>
            <a:endParaRPr lang="en-NZ" dirty="0"/>
          </a:p>
          <a:p>
            <a:r>
              <a:rPr lang="en-NZ" dirty="0"/>
              <a:t>Distributed Ledger </a:t>
            </a:r>
            <a:r>
              <a:rPr lang="en-NZ" dirty="0" smtClean="0"/>
              <a:t>Technology (DLT)</a:t>
            </a:r>
            <a:endParaRPr lang="en-NZ" dirty="0"/>
          </a:p>
          <a:p>
            <a:pPr marL="457200" lvl="1" indent="0">
              <a:buNone/>
            </a:pPr>
            <a:r>
              <a:rPr lang="en-NZ" dirty="0"/>
              <a:t>= permissioned </a:t>
            </a:r>
            <a:r>
              <a:rPr lang="en-NZ" dirty="0" smtClean="0"/>
              <a:t>or </a:t>
            </a:r>
            <a:r>
              <a:rPr lang="en-NZ" dirty="0"/>
              <a:t>private </a:t>
            </a:r>
            <a:r>
              <a:rPr lang="en-NZ" dirty="0" smtClean="0"/>
              <a:t>– closed/proprietary but can be open source</a:t>
            </a:r>
          </a:p>
          <a:p>
            <a:pPr marL="457200" lvl="1" indent="0">
              <a:buNone/>
            </a:pPr>
            <a:r>
              <a:rPr lang="en-NZ" dirty="0" smtClean="0"/>
              <a:t>(permissioned = industry/consortium only permitted to write and view, eg Hyperledger Frabric)</a:t>
            </a:r>
          </a:p>
          <a:p>
            <a:pPr marL="457200" lvl="1" indent="0">
              <a:buNone/>
            </a:pPr>
            <a:r>
              <a:rPr lang="en-NZ" dirty="0" smtClean="0"/>
              <a:t>Private = one person/organisation has ability to write)</a:t>
            </a:r>
          </a:p>
          <a:p>
            <a:r>
              <a:rPr lang="en-NZ" dirty="0" smtClean="0"/>
              <a:t>To not confuse everyone will use “blockchain” for both public, permissioned and private  </a:t>
            </a:r>
          </a:p>
          <a:p>
            <a:r>
              <a:rPr lang="en-NZ" dirty="0" smtClean="0"/>
              <a:t>Once move away from public blockchains you lose many of the benefits of Blockchain </a:t>
            </a:r>
            <a:r>
              <a:rPr lang="mr-IN" dirty="0" smtClean="0"/>
              <a:t>–</a:t>
            </a:r>
            <a:r>
              <a:rPr lang="en-NZ" dirty="0" smtClean="0"/>
              <a:t> ie becomes inherently less secure</a:t>
            </a:r>
          </a:p>
          <a:p>
            <a:endParaRPr lang="en-NZ" dirty="0" smtClean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8779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recent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think </a:t>
            </a:r>
            <a:r>
              <a:rPr lang="en-US" dirty="0" err="1" smtClean="0"/>
              <a:t>blockchain</a:t>
            </a:r>
            <a:r>
              <a:rPr lang="en-US" dirty="0" smtClean="0"/>
              <a:t> is hard to get your head around, </a:t>
            </a:r>
            <a:r>
              <a:rPr lang="en-US" dirty="0" err="1" smtClean="0"/>
              <a:t>blockchain</a:t>
            </a:r>
            <a:r>
              <a:rPr lang="en-US" dirty="0" smtClean="0"/>
              <a:t> is now “boring” there are other systems being developed, </a:t>
            </a:r>
            <a:r>
              <a:rPr lang="en-US" dirty="0" err="1" smtClean="0"/>
              <a:t>ie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IOTA </a:t>
            </a:r>
            <a:r>
              <a:rPr lang="mr-IN" dirty="0" smtClean="0"/>
              <a:t>–</a:t>
            </a:r>
            <a:r>
              <a:rPr lang="en-US" dirty="0" smtClean="0"/>
              <a:t> tangle</a:t>
            </a:r>
          </a:p>
          <a:p>
            <a:pPr lvl="1"/>
            <a:r>
              <a:rPr lang="en-US" dirty="0" err="1" smtClean="0"/>
              <a:t>Hashgraph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Rchain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Etc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0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</a:t>
            </a:r>
            <a:r>
              <a:rPr lang="en-US" dirty="0" err="1" smtClean="0"/>
              <a:t>blockchain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4255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Currently most people think </a:t>
            </a:r>
            <a:r>
              <a:rPr lang="en-US" sz="2800" dirty="0" err="1" smtClean="0"/>
              <a:t>blockchain</a:t>
            </a:r>
            <a:r>
              <a:rPr lang="en-US" sz="2800" dirty="0" smtClean="0"/>
              <a:t> = </a:t>
            </a:r>
            <a:r>
              <a:rPr lang="en-US" sz="2800" dirty="0" err="1" smtClean="0"/>
              <a:t>bitcoin</a:t>
            </a:r>
            <a:r>
              <a:rPr lang="en-US" sz="2800" dirty="0" smtClean="0"/>
              <a:t> = criminal activity</a:t>
            </a:r>
          </a:p>
          <a:p>
            <a:r>
              <a:rPr lang="en-US" sz="2800" dirty="0" smtClean="0"/>
              <a:t>Or cryptocurrencies and speculation</a:t>
            </a:r>
          </a:p>
          <a:p>
            <a:r>
              <a:rPr lang="en-US" sz="2800" dirty="0" smtClean="0"/>
              <a:t>But people (including governments) are working on uses of </a:t>
            </a:r>
            <a:r>
              <a:rPr lang="en-US" sz="2800" dirty="0" err="1" smtClean="0"/>
              <a:t>blockchain</a:t>
            </a:r>
            <a:r>
              <a:rPr lang="en-US" sz="2800" dirty="0" smtClean="0"/>
              <a:t> in almost every industry:</a:t>
            </a:r>
          </a:p>
          <a:p>
            <a:pPr lvl="1"/>
            <a:r>
              <a:rPr lang="en-US" sz="2400" dirty="0" smtClean="0"/>
              <a:t>Supply chains including provenance </a:t>
            </a:r>
          </a:p>
          <a:p>
            <a:pPr lvl="1"/>
            <a:r>
              <a:rPr lang="en-US" sz="2400" dirty="0" smtClean="0"/>
              <a:t>Health records</a:t>
            </a:r>
          </a:p>
          <a:p>
            <a:pPr lvl="1"/>
            <a:r>
              <a:rPr lang="en-US" sz="2400" dirty="0" smtClean="0"/>
              <a:t>Distributed electricity grids</a:t>
            </a:r>
          </a:p>
          <a:p>
            <a:pPr lvl="1"/>
            <a:r>
              <a:rPr lang="en-US" sz="2400" dirty="0" smtClean="0"/>
              <a:t>Education/credential certificates</a:t>
            </a:r>
          </a:p>
          <a:p>
            <a:pPr lvl="1"/>
            <a:r>
              <a:rPr lang="en-US" sz="2400" dirty="0" smtClean="0"/>
              <a:t>Insurance</a:t>
            </a:r>
          </a:p>
          <a:p>
            <a:pPr lvl="1"/>
            <a:r>
              <a:rPr lang="en-US" sz="2400" dirty="0" smtClean="0"/>
              <a:t>Registry systems, including land, cars, IP </a:t>
            </a:r>
            <a:r>
              <a:rPr lang="en-US" sz="2400" dirty="0" err="1" smtClean="0"/>
              <a:t>etc</a:t>
            </a:r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47917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1619</Words>
  <Application>Microsoft Office PowerPoint</Application>
  <PresentationFormat>On-screen Show (4:3)</PresentationFormat>
  <Paragraphs>132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Blockchain’s Promise for Privacy </vt:lpstr>
      <vt:lpstr>or</vt:lpstr>
      <vt:lpstr>Most of what you have heard about blockchain is wrong</vt:lpstr>
      <vt:lpstr>Distinct parallels with blockchain and the early days of the internet</vt:lpstr>
      <vt:lpstr>Outline of talk</vt:lpstr>
      <vt:lpstr>Definition of a blockchain</vt:lpstr>
      <vt:lpstr>Some terminology…</vt:lpstr>
      <vt:lpstr>More recent developments</vt:lpstr>
      <vt:lpstr>Uses of blockchain</vt:lpstr>
      <vt:lpstr>Just to scare everybody – and this is not science fiction…</vt:lpstr>
      <vt:lpstr>Perfect Privacy isn’t realistic</vt:lpstr>
      <vt:lpstr>PowerPoint Presentation</vt:lpstr>
      <vt:lpstr>What’s the (potential) issue with privacy?</vt:lpstr>
      <vt:lpstr>Bitcoin and privacy</vt:lpstr>
      <vt:lpstr>Bitcoin and privacy</vt:lpstr>
      <vt:lpstr>Other ways of protecting privacy</vt:lpstr>
      <vt:lpstr>Other concerns about privacy</vt:lpstr>
      <vt:lpstr>Blockchain’s possible effects?</vt:lpstr>
      <vt:lpstr>But wait, there’s more…</vt:lpstr>
      <vt:lpstr>Why and how is current privacy protection so bad? </vt:lpstr>
      <vt:lpstr>hint</vt:lpstr>
      <vt:lpstr>the law is not the problem,  it is the practical reality, ie real life that gets in the way!</vt:lpstr>
      <vt:lpstr>Why and how is current privacy protection so bad? </vt:lpstr>
      <vt:lpstr>Current system is woeful </vt:lpstr>
      <vt:lpstr>Privacy can be enhanced by not holding personal information</vt:lpstr>
      <vt:lpstr>Federated v Self Sovereign Identity</vt:lpstr>
      <vt:lpstr>But, surely having one place where all information is makes that place a more attractive target to hack?</vt:lpstr>
      <vt:lpstr>Law may be the obstacle</vt:lpstr>
      <vt:lpstr>Conclusion </vt:lpstr>
      <vt:lpstr>Questions</vt:lpstr>
    </vt:vector>
  </TitlesOfParts>
  <Company>University of Auckland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Privacy</dc:title>
  <dc:creator>Alexandra Sims</dc:creator>
  <cp:lastModifiedBy>Charles Mabbett</cp:lastModifiedBy>
  <cp:revision>27</cp:revision>
  <dcterms:created xsi:type="dcterms:W3CDTF">2018-02-08T22:08:52Z</dcterms:created>
  <dcterms:modified xsi:type="dcterms:W3CDTF">2018-02-27T02:04:00Z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A549637</vt:lpwstr>
  </property>
  <property fmtid="{D5CDD505-2E9C-101B-9397-08002B2CF9AE}" pid="4" name="Objective-Title">
    <vt:lpwstr>Privacy Feb 2018 - Alex Sims</vt:lpwstr>
  </property>
  <property fmtid="{D5CDD505-2E9C-101B-9397-08002B2CF9AE}" pid="5" name="Objective-Comment">
    <vt:lpwstr/>
  </property>
  <property fmtid="{D5CDD505-2E9C-101B-9397-08002B2CF9AE}" pid="6" name="Objective-CreationStamp">
    <vt:filetime>2018-02-12T00:07:15Z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2018-02-26T18:37:04Z</vt:filetime>
  </property>
  <property fmtid="{D5CDD505-2E9C-101B-9397-08002B2CF9AE}" pid="10" name="Objective-ModificationStamp">
    <vt:filetime>2018-02-26T18:37:04Z</vt:filetime>
  </property>
  <property fmtid="{D5CDD505-2E9C-101B-9397-08002B2CF9AE}" pid="11" name="Objective-Owner">
    <vt:lpwstr>Linda Williams</vt:lpwstr>
  </property>
  <property fmtid="{D5CDD505-2E9C-101B-9397-08002B2CF9AE}" pid="12" name="Objective-Path">
    <vt:lpwstr>OPC Global Folder:File Plan:Corporate services:Projects:Auckland Outreach Programme:Privacy Talk Series:1. February 2018:</vt:lpwstr>
  </property>
  <property fmtid="{D5CDD505-2E9C-101B-9397-08002B2CF9AE}" pid="13" name="Objective-Parent">
    <vt:lpwstr>1. February 2018</vt:lpwstr>
  </property>
  <property fmtid="{D5CDD505-2E9C-101B-9397-08002B2CF9AE}" pid="14" name="Objective-State">
    <vt:lpwstr>Published</vt:lpwstr>
  </property>
  <property fmtid="{D5CDD505-2E9C-101B-9397-08002B2CF9AE}" pid="15" name="Objective-Version">
    <vt:lpwstr>2.0</vt:lpwstr>
  </property>
  <property fmtid="{D5CDD505-2E9C-101B-9397-08002B2CF9AE}" pid="16" name="Objective-VersionNumber">
    <vt:r8>2</vt:r8>
  </property>
  <property fmtid="{D5CDD505-2E9C-101B-9397-08002B2CF9AE}" pid="17" name="Objective-VersionComment">
    <vt:lpwstr/>
  </property>
  <property fmtid="{D5CDD505-2E9C-101B-9397-08002B2CF9AE}" pid="18" name="Objective-FileNumber">
    <vt:lpwstr>OPC/2773</vt:lpwstr>
  </property>
  <property fmtid="{D5CDD505-2E9C-101B-9397-08002B2CF9AE}" pid="19" name="Objective-Classification">
    <vt:lpwstr>[Inherited - none]</vt:lpwstr>
  </property>
  <property fmtid="{D5CDD505-2E9C-101B-9397-08002B2CF9AE}" pid="20" name="Objective-Caveats">
    <vt:lpwstr/>
  </property>
</Properties>
</file>